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321" r:id="rId28"/>
    <p:sldId id="1322" r:id="rId29"/>
    <p:sldId id="1323" r:id="rId30"/>
    <p:sldId id="1259" r:id="rId31"/>
    <p:sldId id="1219" r:id="rId32"/>
    <p:sldId id="1225" r:id="rId33"/>
    <p:sldId id="1222" r:id="rId34"/>
    <p:sldId id="1220" r:id="rId35"/>
    <p:sldId id="1251" r:id="rId36"/>
    <p:sldId id="1305" r:id="rId37"/>
    <p:sldId id="1227" r:id="rId38"/>
    <p:sldId id="1235" r:id="rId39"/>
    <p:sldId id="1236" r:id="rId40"/>
    <p:sldId id="1317" r:id="rId41"/>
    <p:sldId id="1311" r:id="rId42"/>
    <p:sldId id="1312" r:id="rId43"/>
    <p:sldId id="1313" r:id="rId44"/>
    <p:sldId id="1224" r:id="rId45"/>
    <p:sldId id="1223" r:id="rId46"/>
    <p:sldId id="1221" r:id="rId47"/>
    <p:sldId id="1254" r:id="rId48"/>
    <p:sldId id="1306" r:id="rId49"/>
    <p:sldId id="1238" r:id="rId50"/>
    <p:sldId id="1239" r:id="rId51"/>
    <p:sldId id="1318" r:id="rId52"/>
    <p:sldId id="1319" r:id="rId53"/>
    <p:sldId id="1314" r:id="rId54"/>
    <p:sldId id="1226" r:id="rId55"/>
    <p:sldId id="1257" r:id="rId56"/>
    <p:sldId id="1267" r:id="rId57"/>
    <p:sldId id="1243" r:id="rId58"/>
    <p:sldId id="1258" r:id="rId59"/>
    <p:sldId id="1268" r:id="rId60"/>
    <p:sldId id="1310" r:id="rId61"/>
    <p:sldId id="1260" r:id="rId62"/>
    <p:sldId id="1261" r:id="rId63"/>
    <p:sldId id="1315" r:id="rId64"/>
    <p:sldId id="1316" r:id="rId65"/>
    <p:sldId id="1320" r:id="rId66"/>
    <p:sldId id="1274" r:id="rId67"/>
    <p:sldId id="1275" r:id="rId68"/>
    <p:sldId id="1285" r:id="rId69"/>
    <p:sldId id="1273" r:id="rId70"/>
    <p:sldId id="1276" r:id="rId71"/>
    <p:sldId id="1278" r:id="rId72"/>
    <p:sldId id="1279" r:id="rId73"/>
    <p:sldId id="1280" r:id="rId74"/>
    <p:sldId id="1290" r:id="rId75"/>
    <p:sldId id="1281" r:id="rId76"/>
    <p:sldId id="1282" r:id="rId77"/>
    <p:sldId id="1231" r:id="rId78"/>
    <p:sldId id="1232" r:id="rId79"/>
    <p:sldId id="1263" r:id="rId80"/>
    <p:sldId id="1264" r:id="rId81"/>
    <p:sldId id="1266" r:id="rId82"/>
    <p:sldId id="1269" r:id="rId83"/>
    <p:sldId id="1271" r:id="rId84"/>
    <p:sldId id="1307" r:id="rId85"/>
    <p:sldId id="1308" r:id="rId86"/>
    <p:sldId id="1272" r:id="rId87"/>
    <p:sldId id="1309" r:id="rId88"/>
    <p:sldId id="1249" r:id="rId89"/>
    <p:sldId id="1250" r:id="rId90"/>
    <p:sldId id="1255" r:id="rId91"/>
    <p:sldId id="1253" r:id="rId92"/>
    <p:sldId id="1286" r:id="rId93"/>
    <p:sldId id="1296" r:id="rId94"/>
    <p:sldId id="128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2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816" autoAdjust="0"/>
  </p:normalViewPr>
  <p:slideViewPr>
    <p:cSldViewPr snapToGrid="0">
      <p:cViewPr varScale="1">
        <p:scale>
          <a:sx n="75" d="100"/>
          <a:sy n="75" d="100"/>
        </p:scale>
        <p:origin x="984" y="14"/>
      </p:cViewPr>
      <p:guideLst/>
    </p:cSldViewPr>
  </p:slideViewPr>
  <p:outlineViewPr>
    <p:cViewPr>
      <p:scale>
        <a:sx n="33" d="100"/>
        <a:sy n="33" d="100"/>
      </p:scale>
      <p:origin x="0" y="-93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AM/NM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1DC-87E3-82CC43BAE7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5-41DC-87E3-82CC43BAE7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5-41DC-87E3-82CC43BAE7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15-41DC-87E3-82CC43BAE7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15-41DC-87E3-82CC43BAE7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15-41DC-87E3-82CC43BAE70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15-41DC-87E3-82CC43BAE70A}"/>
              </c:ext>
            </c:extLst>
          </c:dPt>
          <c:cat>
            <c:strRef>
              <c:f>Metabolome!$J$2:$J$8</c:f>
              <c:strCache>
                <c:ptCount val="7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  <c:pt idx="6">
                  <c:v>Histidine metabolism</c:v>
                </c:pt>
              </c:strCache>
            </c:strRef>
          </c:cat>
          <c:val>
            <c:numRef>
              <c:f>Metabolome!$K$2:$K$8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15-41DC-87E3-82CC43BAE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 inf /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E-4E93-97FC-3D8B73A5FE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E-4E93-97FC-3D8B73A5FE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E-4E93-97FC-3D8B73A5FE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E-4E93-97FC-3D8B73A5FE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E-4E93-97FC-3D8B73A5FE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E-4E93-97FC-3D8B73A5FE6D}"/>
              </c:ext>
            </c:extLst>
          </c:dPt>
          <c:cat>
            <c:strRef>
              <c:f>Metabolome!$J$14:$J$19</c:f>
              <c:strCache>
                <c:ptCount val="6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</c:strCache>
            </c:strRef>
          </c:cat>
          <c:val>
            <c:numRef>
              <c:f>Metabolome!$K$14:$K$19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0BE-4E93-97FC-3D8B73A5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IB-SI/UJI-Omics-phd/blob/main/_I_UJI-Omics-phd/_S_multiOmicsIntegra/_A_09_NetworksSKM-R/input/BioChemReactions_Maria_130923.xlsx" TargetMode="Externa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78793" y="3393101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87578" y="4071977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887616" y="4848719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2B670A-9B5A-0520-8FB9-5D8AD7D9E320}"/>
              </a:ext>
            </a:extLst>
          </p:cNvPr>
          <p:cNvSpPr txBox="1"/>
          <p:nvPr/>
        </p:nvSpPr>
        <p:spPr>
          <a:xfrm>
            <a:off x="1728085" y="53648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E5E039-8E38-CA18-8805-B2F0950820A1}"/>
              </a:ext>
            </a:extLst>
          </p:cNvPr>
          <p:cNvSpPr/>
          <p:nvPr/>
        </p:nvSpPr>
        <p:spPr>
          <a:xfrm>
            <a:off x="9180680" y="35489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913742-9B28-CFD1-289F-6627A3ECB98E}"/>
              </a:ext>
            </a:extLst>
          </p:cNvPr>
          <p:cNvSpPr txBox="1"/>
          <p:nvPr/>
        </p:nvSpPr>
        <p:spPr>
          <a:xfrm>
            <a:off x="9755017" y="30344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84883D-6348-BB2A-C9C9-0A72CC81FAC9}"/>
              </a:ext>
            </a:extLst>
          </p:cNvPr>
          <p:cNvSpPr/>
          <p:nvPr/>
        </p:nvSpPr>
        <p:spPr>
          <a:xfrm>
            <a:off x="9180680" y="867068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9C97FA-C800-4D03-B38E-3532813C8ED7}"/>
              </a:ext>
            </a:extLst>
          </p:cNvPr>
          <p:cNvSpPr txBox="1"/>
          <p:nvPr/>
        </p:nvSpPr>
        <p:spPr>
          <a:xfrm>
            <a:off x="9755017" y="86186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741679-E6D3-C99A-85D9-4A12175E4D72}"/>
              </a:ext>
            </a:extLst>
          </p:cNvPr>
          <p:cNvSpPr txBox="1"/>
          <p:nvPr/>
        </p:nvSpPr>
        <p:spPr>
          <a:xfrm>
            <a:off x="287591" y="254656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5416C53-E107-3079-50D8-3B1032C68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37037"/>
              </p:ext>
            </p:extLst>
          </p:nvPr>
        </p:nvGraphicFramePr>
        <p:xfrm>
          <a:off x="579502" y="1361068"/>
          <a:ext cx="10840338" cy="5142033"/>
        </p:xfrm>
        <a:graphic>
          <a:graphicData uri="http://schemas.openxmlformats.org/drawingml/2006/table">
            <a:tbl>
              <a:tblPr/>
              <a:tblGrid>
                <a:gridCol w="5058904">
                  <a:extLst>
                    <a:ext uri="{9D8B030D-6E8A-4147-A177-3AD203B41FA5}">
                      <a16:colId xmlns:a16="http://schemas.microsoft.com/office/drawing/2014/main" val="2491373916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47606405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2886500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34295941"/>
                    </a:ext>
                  </a:extLst>
                </a:gridCol>
                <a:gridCol w="1402474">
                  <a:extLst>
                    <a:ext uri="{9D8B030D-6E8A-4147-A177-3AD203B41FA5}">
                      <a16:colId xmlns:a16="http://schemas.microsoft.com/office/drawing/2014/main" val="275251200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161853855"/>
                    </a:ext>
                  </a:extLst>
                </a:gridCol>
              </a:tblGrid>
              <a:tr h="3862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74825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ORGANISATION.POST-TRANSLATIONAL HISTONE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33116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037635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 RNA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773197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BIOGENESIS.SMALL RIBOSOMAL SUBUNIT (SSU).SSU PROTEOME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519007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770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PRE-INITIATION COMPLEX (PIC) MODULE.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27942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 RIBOSOME BIOGENESIS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2640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339584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733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CELLULAR RESPIRATION.OXIDATIVE PHOSPHORYLATION.NADH DEHYDROGENASE COMPLEX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248936"/>
                  </a:ext>
                </a:extLst>
              </a:tr>
              <a:tr h="4936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CHLOROPLAST.INNER ENVELOPE TIC TRANSLOCATION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453860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LIPID METABOLISM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46738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ISOMERASES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776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223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EC7D608-0916-620A-61E1-DDB29F6DD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01579"/>
              </p:ext>
            </p:extLst>
          </p:nvPr>
        </p:nvGraphicFramePr>
        <p:xfrm>
          <a:off x="518160" y="721360"/>
          <a:ext cx="11318240" cy="5252883"/>
        </p:xfrm>
        <a:graphic>
          <a:graphicData uri="http://schemas.openxmlformats.org/drawingml/2006/table">
            <a:tbl>
              <a:tblPr/>
              <a:tblGrid>
                <a:gridCol w="5735261">
                  <a:extLst>
                    <a:ext uri="{9D8B030D-6E8A-4147-A177-3AD203B41FA5}">
                      <a16:colId xmlns:a16="http://schemas.microsoft.com/office/drawing/2014/main" val="3286115119"/>
                    </a:ext>
                  </a:extLst>
                </a:gridCol>
                <a:gridCol w="886346">
                  <a:extLst>
                    <a:ext uri="{9D8B030D-6E8A-4147-A177-3AD203B41FA5}">
                      <a16:colId xmlns:a16="http://schemas.microsoft.com/office/drawing/2014/main" val="1646871814"/>
                    </a:ext>
                  </a:extLst>
                </a:gridCol>
                <a:gridCol w="1130275">
                  <a:extLst>
                    <a:ext uri="{9D8B030D-6E8A-4147-A177-3AD203B41FA5}">
                      <a16:colId xmlns:a16="http://schemas.microsoft.com/office/drawing/2014/main" val="802856838"/>
                    </a:ext>
                  </a:extLst>
                </a:gridCol>
                <a:gridCol w="1098358">
                  <a:extLst>
                    <a:ext uri="{9D8B030D-6E8A-4147-A177-3AD203B41FA5}">
                      <a16:colId xmlns:a16="http://schemas.microsoft.com/office/drawing/2014/main" val="1016733816"/>
                    </a:ext>
                  </a:extLst>
                </a:gridCol>
                <a:gridCol w="1355964">
                  <a:extLst>
                    <a:ext uri="{9D8B030D-6E8A-4147-A177-3AD203B41FA5}">
                      <a16:colId xmlns:a16="http://schemas.microsoft.com/office/drawing/2014/main" val="778240078"/>
                    </a:ext>
                  </a:extLst>
                </a:gridCol>
                <a:gridCol w="1112036">
                  <a:extLst>
                    <a:ext uri="{9D8B030D-6E8A-4147-A177-3AD203B41FA5}">
                      <a16:colId xmlns:a16="http://schemas.microsoft.com/office/drawing/2014/main" val="146137314"/>
                    </a:ext>
                  </a:extLst>
                </a:gridCol>
              </a:tblGrid>
              <a:tr h="30120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98824"/>
                  </a:ext>
                </a:extLst>
              </a:tr>
              <a:tr h="539565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PHOTOSYNTHESIS.CALVIN CYCLE.RIBULOSE-1,5-BISPHOSPHAT CARBOXYLASE/OXYGENASE (RUBISCO) ACTIVITY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630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0030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BIOSYNTHESIS.ORGANELLE MACHINERY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1173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CAROTENOID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72864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MITOCHONDRIAL ISC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28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TRANSLOCATION.CHLOROPLAST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990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5596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SHIKIMATE GROUP AMINO ACID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46331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5668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62754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17032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ORGANISATION.LIGNIN BIOSYNTHESIS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087998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393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ENDOPLASMIC RETICULUM.CO-TRANSLATIONAL INSERTION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5419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5011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8D3CF38-8788-8F04-9665-001D0A3C8070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E077C0-4721-2AB0-BADE-9D2ADDE5A32D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45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CD03D6-CF7F-E750-71DB-2C697B7E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42896"/>
              </p:ext>
            </p:extLst>
          </p:nvPr>
        </p:nvGraphicFramePr>
        <p:xfrm>
          <a:off x="546470" y="873760"/>
          <a:ext cx="10706107" cy="5212082"/>
        </p:xfrm>
        <a:graphic>
          <a:graphicData uri="http://schemas.openxmlformats.org/drawingml/2006/table">
            <a:tbl>
              <a:tblPr/>
              <a:tblGrid>
                <a:gridCol w="5447319">
                  <a:extLst>
                    <a:ext uri="{9D8B030D-6E8A-4147-A177-3AD203B41FA5}">
                      <a16:colId xmlns:a16="http://schemas.microsoft.com/office/drawing/2014/main" val="3951069396"/>
                    </a:ext>
                  </a:extLst>
                </a:gridCol>
                <a:gridCol w="834878">
                  <a:extLst>
                    <a:ext uri="{9D8B030D-6E8A-4147-A177-3AD203B41FA5}">
                      <a16:colId xmlns:a16="http://schemas.microsoft.com/office/drawing/2014/main" val="1304973098"/>
                    </a:ext>
                  </a:extLst>
                </a:gridCol>
                <a:gridCol w="1064642">
                  <a:extLst>
                    <a:ext uri="{9D8B030D-6E8A-4147-A177-3AD203B41FA5}">
                      <a16:colId xmlns:a16="http://schemas.microsoft.com/office/drawing/2014/main" val="3305657090"/>
                    </a:ext>
                  </a:extLst>
                </a:gridCol>
                <a:gridCol w="1034579">
                  <a:extLst>
                    <a:ext uri="{9D8B030D-6E8A-4147-A177-3AD203B41FA5}">
                      <a16:colId xmlns:a16="http://schemas.microsoft.com/office/drawing/2014/main" val="2372482560"/>
                    </a:ext>
                  </a:extLst>
                </a:gridCol>
                <a:gridCol w="1277226">
                  <a:extLst>
                    <a:ext uri="{9D8B030D-6E8A-4147-A177-3AD203B41FA5}">
                      <a16:colId xmlns:a16="http://schemas.microsoft.com/office/drawing/2014/main" val="1440879500"/>
                    </a:ext>
                  </a:extLst>
                </a:gridCol>
                <a:gridCol w="1047463">
                  <a:extLst>
                    <a:ext uri="{9D8B030D-6E8A-4147-A177-3AD203B41FA5}">
                      <a16:colId xmlns:a16="http://schemas.microsoft.com/office/drawing/2014/main" val="1252382006"/>
                    </a:ext>
                  </a:extLst>
                </a:gridCol>
              </a:tblGrid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6856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BIOSYNTHESIS.TRANSLATION ELONGATION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09704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TERPENOIDS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02299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STRUCTURE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975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NUCLEOSOME REMODELING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1360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2072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031150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77766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PROCESSING.MRNA SILENCING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6121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PROCESSING.RNA MODIFICATION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05002"/>
                  </a:ext>
                </a:extLst>
              </a:tr>
              <a:tr h="44804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BIOSYNTHESIS.RIBOSOME BIOGENESIS.RRNA MATURATION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615651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PHOSPHORYLATION.CMGC PROTEIN KINASE SUPERFAMILY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30979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37837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TRANSLOCATION.NUCLEAR PORE COMPLEX (NPC)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8936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 METAL HOMEOSTASIS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0461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 STIMULI RESPONSE.VIRUS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07951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PHOSPHOINOSITIDE HOMEOSTASIS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16054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PYRIMIDINES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39460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4948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5265CA16-0A65-927F-D07D-BA15762EAD2A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B9FCC8-4341-8B4C-999A-D865052C488C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48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5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8EE7C5-8990-D508-3280-A071405B4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197908"/>
              </p:ext>
            </p:extLst>
          </p:nvPr>
        </p:nvGraphicFramePr>
        <p:xfrm>
          <a:off x="303178" y="880710"/>
          <a:ext cx="11585643" cy="5096580"/>
        </p:xfrm>
        <a:graphic>
          <a:graphicData uri="http://schemas.openxmlformats.org/drawingml/2006/table">
            <a:tbl>
              <a:tblPr/>
              <a:tblGrid>
                <a:gridCol w="1316934">
                  <a:extLst>
                    <a:ext uri="{9D8B030D-6E8A-4147-A177-3AD203B41FA5}">
                      <a16:colId xmlns:a16="http://schemas.microsoft.com/office/drawing/2014/main" val="3531256681"/>
                    </a:ext>
                  </a:extLst>
                </a:gridCol>
                <a:gridCol w="1399781">
                  <a:extLst>
                    <a:ext uri="{9D8B030D-6E8A-4147-A177-3AD203B41FA5}">
                      <a16:colId xmlns:a16="http://schemas.microsoft.com/office/drawing/2014/main" val="3189607699"/>
                    </a:ext>
                  </a:extLst>
                </a:gridCol>
                <a:gridCol w="1875323">
                  <a:extLst>
                    <a:ext uri="{9D8B030D-6E8A-4147-A177-3AD203B41FA5}">
                      <a16:colId xmlns:a16="http://schemas.microsoft.com/office/drawing/2014/main" val="3040661594"/>
                    </a:ext>
                  </a:extLst>
                </a:gridCol>
                <a:gridCol w="2878805">
                  <a:extLst>
                    <a:ext uri="{9D8B030D-6E8A-4147-A177-3AD203B41FA5}">
                      <a16:colId xmlns:a16="http://schemas.microsoft.com/office/drawing/2014/main" val="565464605"/>
                    </a:ext>
                  </a:extLst>
                </a:gridCol>
                <a:gridCol w="710119">
                  <a:extLst>
                    <a:ext uri="{9D8B030D-6E8A-4147-A177-3AD203B41FA5}">
                      <a16:colId xmlns:a16="http://schemas.microsoft.com/office/drawing/2014/main" val="3658326836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3735644003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10834807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7171715"/>
                    </a:ext>
                  </a:extLst>
                </a:gridCol>
                <a:gridCol w="826851">
                  <a:extLst>
                    <a:ext uri="{9D8B030D-6E8A-4147-A177-3AD203B41FA5}">
                      <a16:colId xmlns:a16="http://schemas.microsoft.com/office/drawing/2014/main" val="3314118508"/>
                    </a:ext>
                  </a:extLst>
                </a:gridCol>
              </a:tblGrid>
              <a:tr h="44940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 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894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Solyc01g111980.3.1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LHT8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Lysine histidine transporter-like 8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7457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Solyc08g081190.3.1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PIP1.5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plasma membrane intrinsic protein 1.5</a:t>
                      </a:r>
                      <a:endParaRPr lang="it-IT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2743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Solyc02g082950.3.1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TBL34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34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07625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Solyc10g007410.4.1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GGHA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Hydrolases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Gamma-glutamyl hydrolase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88186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Solyc07g052150.4.1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STPSs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Sesquiterpene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9669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Solyc08g029000.3.1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LOX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Lipoxygenase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15835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Solyc08g068710.1.1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Polyamine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Tyramine n-hydroxycinnamoyl 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86349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Solyc10g079850.2.1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AP5B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AP-5 complex subunit beta-like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50019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Solyc04g077440.4.1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Squalene epoxidase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36124"/>
                  </a:ext>
                </a:extLst>
              </a:tr>
              <a:tr h="22075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Solyc05g018300.3.1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PP2C-CNBKDP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phosphatase 2C and cyclic nucleotide-binding/kinase domain-containing protein 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854517"/>
                  </a:ext>
                </a:extLst>
              </a:tr>
              <a:tr h="44940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Solyc06g008130.4.1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PKMTs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SET-domain containing protein lysine methyltransferase 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622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Solyc04g007250.1.1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transmembrane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5571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 ion transmembrane transporter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780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Solyc04g005350.3.1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GR-RBP3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Glycine-rich RNA-binding protein 3, mitochondrial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87321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Solyc05g007680.1.1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A0A4S9G124_AURPU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Arabinanase/levansucrase/invertase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63432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Solyc08g079700.3.1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zf-A20/1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Zinc finger A20 and A.1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8977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Solyc03g160470.1.1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 domain-containing protein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521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2DF1EAE-208E-D616-C22C-8049B3094482}"/>
              </a:ext>
            </a:extLst>
          </p:cNvPr>
          <p:cNvSpPr txBox="1"/>
          <p:nvPr/>
        </p:nvSpPr>
        <p:spPr>
          <a:xfrm>
            <a:off x="1984442" y="188925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Phosphorylated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114013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870406"/>
              </p:ext>
            </p:extLst>
          </p:nvPr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96700"/>
              </p:ext>
            </p:extLst>
          </p:nvPr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060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870572"/>
              </p:ext>
            </p:extLst>
          </p:nvPr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39129"/>
              </p:ext>
            </p:extLst>
          </p:nvPr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80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65559"/>
              </p:ext>
            </p:extLst>
          </p:nvPr>
        </p:nvGraphicFramePr>
        <p:xfrm>
          <a:off x="350196" y="1122167"/>
          <a:ext cx="11537004" cy="402937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i="0" u="none" strike="noStrike" dirty="0" err="1">
                          <a:effectLst/>
                          <a:latin typeface="Arial" panose="020B0604020202020204" pitchFamily="34" charset="0"/>
                        </a:rPr>
                        <a:t>Fuction</a:t>
                      </a:r>
                      <a:endParaRPr lang="en-GB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309506" y="30839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4723353-505B-CDA9-BBB4-282BC73F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75532"/>
              </p:ext>
            </p:extLst>
          </p:nvPr>
        </p:nvGraphicFramePr>
        <p:xfrm>
          <a:off x="267506" y="802532"/>
          <a:ext cx="11656988" cy="4953008"/>
        </p:xfrm>
        <a:graphic>
          <a:graphicData uri="http://schemas.openxmlformats.org/drawingml/2006/table">
            <a:tbl>
              <a:tblPr/>
              <a:tblGrid>
                <a:gridCol w="1273501">
                  <a:extLst>
                    <a:ext uri="{9D8B030D-6E8A-4147-A177-3AD203B41FA5}">
                      <a16:colId xmlns:a16="http://schemas.microsoft.com/office/drawing/2014/main" val="2528287745"/>
                    </a:ext>
                  </a:extLst>
                </a:gridCol>
                <a:gridCol w="834473">
                  <a:extLst>
                    <a:ext uri="{9D8B030D-6E8A-4147-A177-3AD203B41FA5}">
                      <a16:colId xmlns:a16="http://schemas.microsoft.com/office/drawing/2014/main" val="3344784215"/>
                    </a:ext>
                  </a:extLst>
                </a:gridCol>
                <a:gridCol w="2147882">
                  <a:extLst>
                    <a:ext uri="{9D8B030D-6E8A-4147-A177-3AD203B41FA5}">
                      <a16:colId xmlns:a16="http://schemas.microsoft.com/office/drawing/2014/main" val="2404422025"/>
                    </a:ext>
                  </a:extLst>
                </a:gridCol>
                <a:gridCol w="3511685">
                  <a:extLst>
                    <a:ext uri="{9D8B030D-6E8A-4147-A177-3AD203B41FA5}">
                      <a16:colId xmlns:a16="http://schemas.microsoft.com/office/drawing/2014/main" val="2448352443"/>
                    </a:ext>
                  </a:extLst>
                </a:gridCol>
                <a:gridCol w="729574">
                  <a:extLst>
                    <a:ext uri="{9D8B030D-6E8A-4147-A177-3AD203B41FA5}">
                      <a16:colId xmlns:a16="http://schemas.microsoft.com/office/drawing/2014/main" val="2367770516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864428217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3187601700"/>
                    </a:ext>
                  </a:extLst>
                </a:gridCol>
                <a:gridCol w="924128">
                  <a:extLst>
                    <a:ext uri="{9D8B030D-6E8A-4147-A177-3AD203B41FA5}">
                      <a16:colId xmlns:a16="http://schemas.microsoft.com/office/drawing/2014/main" val="4272896849"/>
                    </a:ext>
                  </a:extLst>
                </a:gridCol>
                <a:gridCol w="698775">
                  <a:extLst>
                    <a:ext uri="{9D8B030D-6E8A-4147-A177-3AD203B41FA5}">
                      <a16:colId xmlns:a16="http://schemas.microsoft.com/office/drawing/2014/main" val="1616313974"/>
                    </a:ext>
                  </a:extLst>
                </a:gridCol>
              </a:tblGrid>
              <a:tr h="38301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0028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Solyc03g095810.3.1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32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7745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Solyc09g011860.5.1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O-FucT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GDP-fucose protein O-fucosyltransferase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1874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Solyc01g020440.3.1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RFC3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 factor C subunit 3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1476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Solyc01g099760.4.1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PSMC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26S proteasome regulatory subunit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63578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Solyc02g080570.3.1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Soluble starch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0513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Solyc02g082550.3.1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- 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8338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Solyc02g091580.5.1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OP-A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Oligopeptidase A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84356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Signalling peptides. NCRP (non-cysteine-rich-peptide)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684450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Solyc04g056270.4.1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2369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Solyc05g009850.4.1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GCFC2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GC-rich sequence DNA-binding factor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5345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Solyc02g085340.1.1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factor GRAS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7471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Solyc01g091350.4.1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ATP-dependent DNA helicase 2 subunit 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48467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Solyc05g013160.4.1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RBCMT_PEA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ribulose-1,5 bisphosphate carboxylase/oxygenase large subunit N-methyltransferase, chloroplastic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38213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Solyc08g006140.4.1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domain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87676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Solyc06g009210.5.1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 (LSU)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Ribosomal protein 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462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Solyc11g007200.3.1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HIPPs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Nutrient uptake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Heavy metal-associated isoprenylated plant protein 26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28790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Solyc11g006350.1.1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ATCase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Nucleotide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aspatate carbamoyltransferase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871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Solyc10g005650.3.1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Peroxisomal targeting signal.1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820762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Solyc10g018190.2.1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2OG-FeII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2-oxoglutarate (2OG) and Fe(II)-dependent oxygenase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41847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8873275E-46E0-A370-298E-025EB18BB57D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3725665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B827FBB-1327-699E-DD9B-C54D2083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00922"/>
              </p:ext>
            </p:extLst>
          </p:nvPr>
        </p:nvGraphicFramePr>
        <p:xfrm>
          <a:off x="278860" y="491254"/>
          <a:ext cx="11634280" cy="5875492"/>
        </p:xfrm>
        <a:graphic>
          <a:graphicData uri="http://schemas.openxmlformats.org/drawingml/2006/table">
            <a:tbl>
              <a:tblPr/>
              <a:tblGrid>
                <a:gridCol w="1162083">
                  <a:extLst>
                    <a:ext uri="{9D8B030D-6E8A-4147-A177-3AD203B41FA5}">
                      <a16:colId xmlns:a16="http://schemas.microsoft.com/office/drawing/2014/main" val="3849278055"/>
                    </a:ext>
                  </a:extLst>
                </a:gridCol>
                <a:gridCol w="1192787">
                  <a:extLst>
                    <a:ext uri="{9D8B030D-6E8A-4147-A177-3AD203B41FA5}">
                      <a16:colId xmlns:a16="http://schemas.microsoft.com/office/drawing/2014/main" val="2945212766"/>
                    </a:ext>
                  </a:extLst>
                </a:gridCol>
                <a:gridCol w="1340461">
                  <a:extLst>
                    <a:ext uri="{9D8B030D-6E8A-4147-A177-3AD203B41FA5}">
                      <a16:colId xmlns:a16="http://schemas.microsoft.com/office/drawing/2014/main" val="3119797663"/>
                    </a:ext>
                  </a:extLst>
                </a:gridCol>
                <a:gridCol w="4387489">
                  <a:extLst>
                    <a:ext uri="{9D8B030D-6E8A-4147-A177-3AD203B41FA5}">
                      <a16:colId xmlns:a16="http://schemas.microsoft.com/office/drawing/2014/main" val="2850854276"/>
                    </a:ext>
                  </a:extLst>
                </a:gridCol>
                <a:gridCol w="539225">
                  <a:extLst>
                    <a:ext uri="{9D8B030D-6E8A-4147-A177-3AD203B41FA5}">
                      <a16:colId xmlns:a16="http://schemas.microsoft.com/office/drawing/2014/main" val="4028617441"/>
                    </a:ext>
                  </a:extLst>
                </a:gridCol>
                <a:gridCol w="695671">
                  <a:extLst>
                    <a:ext uri="{9D8B030D-6E8A-4147-A177-3AD203B41FA5}">
                      <a16:colId xmlns:a16="http://schemas.microsoft.com/office/drawing/2014/main" val="1042819430"/>
                    </a:ext>
                  </a:extLst>
                </a:gridCol>
                <a:gridCol w="704444">
                  <a:extLst>
                    <a:ext uri="{9D8B030D-6E8A-4147-A177-3AD203B41FA5}">
                      <a16:colId xmlns:a16="http://schemas.microsoft.com/office/drawing/2014/main" val="1889289064"/>
                    </a:ext>
                  </a:extLst>
                </a:gridCol>
                <a:gridCol w="898904">
                  <a:extLst>
                    <a:ext uri="{9D8B030D-6E8A-4147-A177-3AD203B41FA5}">
                      <a16:colId xmlns:a16="http://schemas.microsoft.com/office/drawing/2014/main" val="3141116377"/>
                    </a:ext>
                  </a:extLst>
                </a:gridCol>
                <a:gridCol w="713216">
                  <a:extLst>
                    <a:ext uri="{9D8B030D-6E8A-4147-A177-3AD203B41FA5}">
                      <a16:colId xmlns:a16="http://schemas.microsoft.com/office/drawing/2014/main" val="1445839516"/>
                    </a:ext>
                  </a:extLst>
                </a:gridCol>
              </a:tblGrid>
              <a:tr h="24695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8472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Solyc02g014530.4.1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GDPDL6-l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glycerophosphodiester phosphodiesterase GDPDL6-like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13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Solyc02g071685.2.1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 esterase/lipase At1g29670-like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6611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Solyc02g072270.3.1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Znf_RING/FYVE/PHD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RING/FYVE/PHD zinc finger superfamily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79604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Solyc03g096600.1.1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1046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Solyc04g076830.4.1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Phosphoglycerate mutase-like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885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Solyc03g111650.4.1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protein, chloroplastic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6309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Solyc02g086330.5.1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HEATRL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 repeat-containing protein-like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729154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Solyc07g062610.4.1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DJ-1-like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DJ-1-like protein B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102282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Solyc03g007220.3.1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RPK1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Membrane receptor-like protein.1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Solyc02g079250.4.1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Inositol monophosphatase family protein (3',5'-bisphosphate nucleotidase)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1008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Solyc08g006420.3.1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nucleoporin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40514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Solyc10g047320.2.1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 resistance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6799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Solyc06g053810.3.1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NTPase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containing nucleoside triphosphate hydrolases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6510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Solyc07g042030.2.1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0378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Solyc09g064990.1.1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875274"/>
                  </a:ext>
                </a:extLst>
              </a:tr>
              <a:tr h="44239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CHR28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SNF2 domain-containing protein / helicase domain-containing protein / zinc finger protein-like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9900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Solyc03g120430.3.1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D-glycerate 3-kinase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3287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Solyc06g071960.4.1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NDPK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Nucleoside diphosphate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2902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Solyc11g073010.1.1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Exo70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Exocyst subunit Exo70 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9105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Solyc12g015910.1.1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SufE-like-1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 protein chloroplastic-like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53179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Solyc08g082280.4.1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ACSL2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chain acyl-CoA synthetase 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4023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Solyc10g081820.3.1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DPH3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311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9E63B66-E288-EAB0-49C1-0883D88C8959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52729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7056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620310" y="2259887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faster and stronger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990C28-5B58-0BA7-0D67-026B78516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455395"/>
              </p:ext>
            </p:extLst>
          </p:nvPr>
        </p:nvGraphicFramePr>
        <p:xfrm>
          <a:off x="5437761" y="1364503"/>
          <a:ext cx="7088220" cy="4299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BD5757E-D35C-F705-4003-E5D64AAA9349}"/>
              </a:ext>
            </a:extLst>
          </p:cNvPr>
          <p:cNvSpPr txBox="1"/>
          <p:nvPr/>
        </p:nvSpPr>
        <p:spPr>
          <a:xfrm>
            <a:off x="807852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Down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D49C1B-8E20-4379-AA52-029C03D16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9203"/>
              </p:ext>
            </p:extLst>
          </p:nvPr>
        </p:nvGraphicFramePr>
        <p:xfrm>
          <a:off x="0" y="1595336"/>
          <a:ext cx="6322979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E4CBAE-F771-C0E7-4D07-95DC6E61C582}"/>
              </a:ext>
            </a:extLst>
          </p:cNvPr>
          <p:cNvSpPr txBox="1"/>
          <p:nvPr/>
        </p:nvSpPr>
        <p:spPr>
          <a:xfrm>
            <a:off x="143129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A9B5A-5B01-F306-4D17-98C9BFDDC982}"/>
              </a:ext>
            </a:extLst>
          </p:cNvPr>
          <p:cNvSpPr txBox="1"/>
          <p:nvPr/>
        </p:nvSpPr>
        <p:spPr>
          <a:xfrm>
            <a:off x="3751633" y="2471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5D9925-A295-BEE6-FC4B-2D8F81DF6A97}"/>
              </a:ext>
            </a:extLst>
          </p:cNvPr>
          <p:cNvSpPr txBox="1"/>
          <p:nvPr/>
        </p:nvSpPr>
        <p:spPr>
          <a:xfrm>
            <a:off x="3161489" y="5912186"/>
            <a:ext cx="506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Flavonoids doing something as always</a:t>
            </a:r>
          </a:p>
        </p:txBody>
      </p:sp>
    </p:spTree>
    <p:extLst>
      <p:ext uri="{BB962C8B-B14F-4D97-AF65-F5344CB8AC3E}">
        <p14:creationId xmlns:p14="http://schemas.microsoft.com/office/powerpoint/2010/main" val="684289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6606A5C-F70A-394B-0177-23BA43AA955F}"/>
              </a:ext>
            </a:extLst>
          </p:cNvPr>
          <p:cNvSpPr txBox="1"/>
          <p:nvPr/>
        </p:nvSpPr>
        <p:spPr>
          <a:xfrm>
            <a:off x="3595990" y="524720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CB805-8551-C2FF-F612-469CDF11B041}"/>
              </a:ext>
            </a:extLst>
          </p:cNvPr>
          <p:cNvSpPr/>
          <p:nvPr/>
        </p:nvSpPr>
        <p:spPr>
          <a:xfrm>
            <a:off x="9392614" y="535835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E7C88-7690-D719-E954-857B1017E7AA}"/>
              </a:ext>
            </a:extLst>
          </p:cNvPr>
          <p:cNvSpPr txBox="1"/>
          <p:nvPr/>
        </p:nvSpPr>
        <p:spPr>
          <a:xfrm>
            <a:off x="9992281" y="49610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E2FAC-BB08-45C2-D848-FC74CE60DB54}"/>
              </a:ext>
            </a:extLst>
          </p:cNvPr>
          <p:cNvSpPr/>
          <p:nvPr/>
        </p:nvSpPr>
        <p:spPr>
          <a:xfrm>
            <a:off x="9406181" y="99754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5757B-0A6D-0849-FACC-26EA64E94BAB}"/>
              </a:ext>
            </a:extLst>
          </p:cNvPr>
          <p:cNvSpPr txBox="1"/>
          <p:nvPr/>
        </p:nvSpPr>
        <p:spPr>
          <a:xfrm>
            <a:off x="10037314" y="986385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6159B-BA3D-3B9C-6408-CABDAC097E1A}"/>
              </a:ext>
            </a:extLst>
          </p:cNvPr>
          <p:cNvSpPr txBox="1"/>
          <p:nvPr/>
        </p:nvSpPr>
        <p:spPr>
          <a:xfrm>
            <a:off x="4697486" y="5935984"/>
            <a:ext cx="488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Light colours mean </a:t>
            </a:r>
            <a:r>
              <a:rPr lang="en-GB" sz="2000" b="1" dirty="0" err="1">
                <a:solidFill>
                  <a:srgbClr val="FF0000"/>
                </a:solidFill>
              </a:rPr>
              <a:t>logFC</a:t>
            </a:r>
            <a:r>
              <a:rPr lang="en-GB" sz="2000" b="1" dirty="0">
                <a:solidFill>
                  <a:srgbClr val="FF0000"/>
                </a:solidFill>
              </a:rPr>
              <a:t>&gt;1 (&lt;-1)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D79D8EB-159D-637D-0832-891410DE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95775"/>
              </p:ext>
            </p:extLst>
          </p:nvPr>
        </p:nvGraphicFramePr>
        <p:xfrm>
          <a:off x="262649" y="1682885"/>
          <a:ext cx="11498095" cy="3222022"/>
        </p:xfrm>
        <a:graphic>
          <a:graphicData uri="http://schemas.openxmlformats.org/drawingml/2006/table">
            <a:tbl>
              <a:tblPr/>
              <a:tblGrid>
                <a:gridCol w="2597283">
                  <a:extLst>
                    <a:ext uri="{9D8B030D-6E8A-4147-A177-3AD203B41FA5}">
                      <a16:colId xmlns:a16="http://schemas.microsoft.com/office/drawing/2014/main" val="1308249607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54601726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3156181614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006675482"/>
                    </a:ext>
                  </a:extLst>
                </a:gridCol>
                <a:gridCol w="1215957">
                  <a:extLst>
                    <a:ext uri="{9D8B030D-6E8A-4147-A177-3AD203B41FA5}">
                      <a16:colId xmlns:a16="http://schemas.microsoft.com/office/drawing/2014/main" val="2906375722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2223439652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198861067"/>
                    </a:ext>
                  </a:extLst>
                </a:gridCol>
              </a:tblGrid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Pathway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3627"/>
                  </a:ext>
                </a:extLst>
              </a:tr>
              <a:tr h="3285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Quercetin-3-O-sophoroside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89493"/>
                  </a:ext>
                </a:extLst>
              </a:tr>
              <a:tr h="25519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7,2'-dihydroxy-3',4'-dimethoxyisoflavane-7-O-glucoside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96659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Eriocitrin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40041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Narirutin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19224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Spinosin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97062"/>
                  </a:ext>
                </a:extLst>
              </a:tr>
              <a:tr h="2641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2'-Deoxyguanosine 5'-monophosphate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7762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6-Hydroxypurine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39414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Acanthoside B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lignans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3279"/>
                  </a:ext>
                </a:extLst>
              </a:tr>
              <a:tr h="2583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Threonine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amino acids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14346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139058"/>
                  </a:ext>
                </a:extLst>
              </a:tr>
              <a:tr h="2215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1-Methylnicotinamide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Nicotinate and nicotinamide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013832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4-Imidazoleacetate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Histidine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86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52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0AE35E-872A-4625-0344-172D6BF2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6" y="1212545"/>
            <a:ext cx="11741285" cy="29710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7A4AFF-0EB7-462A-81F7-1616F9E50FDE}"/>
              </a:ext>
            </a:extLst>
          </p:cNvPr>
          <p:cNvSpPr txBox="1"/>
          <p:nvPr/>
        </p:nvSpPr>
        <p:spPr>
          <a:xfrm>
            <a:off x="2286001" y="4269312"/>
            <a:ext cx="907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Important: Precursors of secondary metabolites up at 48 </a:t>
            </a:r>
            <a:r>
              <a:rPr lang="en-GB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  <a:p>
            <a:endParaRPr lang="en-GB" sz="2000" b="1" dirty="0">
              <a:solidFill>
                <a:srgbClr val="FF0000"/>
              </a:solidFill>
            </a:endParaRPr>
          </a:p>
          <a:p>
            <a:r>
              <a:rPr lang="en-GB" sz="2000" b="1" dirty="0" err="1">
                <a:solidFill>
                  <a:srgbClr val="FF0000"/>
                </a:solidFill>
              </a:rPr>
              <a:t>Coumarine</a:t>
            </a:r>
            <a:r>
              <a:rPr lang="en-GB" sz="2000" b="1" dirty="0">
                <a:solidFill>
                  <a:srgbClr val="FF0000"/>
                </a:solidFill>
              </a:rPr>
              <a:t>, </a:t>
            </a:r>
            <a:r>
              <a:rPr lang="en-GB" sz="2000" b="1" dirty="0" err="1">
                <a:solidFill>
                  <a:srgbClr val="FF0000"/>
                </a:solidFill>
              </a:rPr>
              <a:t>Thr</a:t>
            </a:r>
            <a:r>
              <a:rPr lang="en-GB" sz="2000" b="1" dirty="0">
                <a:solidFill>
                  <a:srgbClr val="FF0000"/>
                </a:solidFill>
              </a:rPr>
              <a:t>, riboflavin, </a:t>
            </a:r>
            <a:r>
              <a:rPr lang="en-GB" sz="2000" b="1" dirty="0" err="1">
                <a:solidFill>
                  <a:srgbClr val="FF0000"/>
                </a:solidFill>
              </a:rPr>
              <a:t>Phe</a:t>
            </a:r>
            <a:r>
              <a:rPr lang="en-GB" sz="2000" b="1" dirty="0">
                <a:solidFill>
                  <a:srgbClr val="FF0000"/>
                </a:solidFill>
              </a:rPr>
              <a:t> 4-Coumaryl alcohol up at 48hpi in </a:t>
            </a:r>
            <a:r>
              <a:rPr lang="en-GB" sz="2000" b="1" dirty="0" err="1">
                <a:solidFill>
                  <a:srgbClr val="FF0000"/>
                </a:solidFill>
              </a:rPr>
              <a:t>AMinf</a:t>
            </a:r>
            <a:r>
              <a:rPr lang="en-GB" sz="2000" b="1" dirty="0">
                <a:solidFill>
                  <a:srgbClr val="FF0000"/>
                </a:solidFill>
              </a:rPr>
              <a:t>/</a:t>
            </a:r>
            <a:r>
              <a:rPr lang="en-GB" sz="2000" b="1" dirty="0" err="1">
                <a:solidFill>
                  <a:srgbClr val="FF0000"/>
                </a:solidFill>
              </a:rPr>
              <a:t>NMinf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BC9915-1522-0526-95E7-495B33584A9A}"/>
              </a:ext>
            </a:extLst>
          </p:cNvPr>
          <p:cNvSpPr txBox="1"/>
          <p:nvPr/>
        </p:nvSpPr>
        <p:spPr>
          <a:xfrm>
            <a:off x="1951611" y="310711"/>
            <a:ext cx="967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 in AM inf/NM inf but </a:t>
            </a:r>
            <a:r>
              <a:rPr lang="en-GB" sz="2400" b="1" dirty="0">
                <a:solidFill>
                  <a:srgbClr val="FF0000"/>
                </a:solidFill>
              </a:rPr>
              <a:t>48 </a:t>
            </a:r>
            <a:r>
              <a:rPr lang="en-GB" sz="2400" b="1" dirty="0" err="1">
                <a:solidFill>
                  <a:srgbClr val="FF0000"/>
                </a:solidFill>
              </a:rPr>
              <a:t>hpi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72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787939" y="3395032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0" y="6334780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C497D7-C60C-B5F0-27C7-E7BF2C48C49A}"/>
              </a:ext>
            </a:extLst>
          </p:cNvPr>
          <p:cNvSpPr txBox="1"/>
          <p:nvPr/>
        </p:nvSpPr>
        <p:spPr>
          <a:xfrm>
            <a:off x="4986760" y="4707392"/>
            <a:ext cx="25502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rgbClr val="0070C0"/>
                </a:solidFill>
              </a:rPr>
              <a:t>TABLE with edge and nodes </a:t>
            </a:r>
            <a:r>
              <a:rPr lang="en-GB" sz="1100" b="1" dirty="0" err="1">
                <a:solidFill>
                  <a:srgbClr val="0070C0"/>
                </a:solidFill>
              </a:rPr>
              <a:t>PSS+biochem</a:t>
            </a:r>
            <a:r>
              <a:rPr lang="en-GB" sz="1100" b="1" dirty="0">
                <a:solidFill>
                  <a:srgbClr val="0070C0"/>
                </a:solidFill>
              </a:rPr>
              <a:t> </a:t>
            </a:r>
            <a:r>
              <a:rPr lang="en-GB" sz="11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1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://github.com/NIB-SI/UJI-Omics-phd/blob/main/_I_UJI-Omics-phd/_S_multiOmicsIntegra/_A_09_NetworksSKM-R/input/BioChemReactions_Maria_130923.xlsx</a:t>
            </a:r>
            <a:endParaRPr lang="en-GB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3806</TotalTime>
  <Words>5591</Words>
  <Application>Microsoft Office PowerPoint</Application>
  <PresentationFormat>Panorámica</PresentationFormat>
  <Paragraphs>1665</Paragraphs>
  <Slides>94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94</vt:i4>
      </vt:variant>
    </vt:vector>
  </HeadingPairs>
  <TitlesOfParts>
    <vt:vector size="108" baseType="lpstr">
      <vt:lpstr>Meiryo</vt:lpstr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151</cp:revision>
  <dcterms:created xsi:type="dcterms:W3CDTF">2023-06-22T07:29:12Z</dcterms:created>
  <dcterms:modified xsi:type="dcterms:W3CDTF">2023-09-19T12:19:52Z</dcterms:modified>
</cp:coreProperties>
</file>